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Educational Attainment</a:t>
            </a:r>
            <a:endParaRPr lang="en-US" sz="1800" dirty="0"/>
          </a:p>
        </c:rich>
      </c:tx>
      <c:layout>
        <c:manualLayout>
          <c:xMode val="edge"/>
          <c:yMode val="edge"/>
          <c:x val="0.17612724978547761"/>
          <c:y val="5.8823529411764705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512849956255467"/>
          <c:y val="0.148293416447944"/>
          <c:w val="0.66757600612423451"/>
          <c:h val="0.431724628171478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High school or less</c:v>
                </c:pt>
                <c:pt idx="1">
                  <c:v>&lt;2 yrs of college</c:v>
                </c:pt>
                <c:pt idx="2">
                  <c:v>2+ yrs of college + degree</c:v>
                </c:pt>
                <c:pt idx="3">
                  <c:v>Bachelor's or higher degree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23.9</c:v>
                </c:pt>
                <c:pt idx="1">
                  <c:v>26.8</c:v>
                </c:pt>
                <c:pt idx="2">
                  <c:v>23.9</c:v>
                </c:pt>
                <c:pt idx="3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20464703630796149"/>
          <c:y val="0.58654062773403326"/>
          <c:w val="0.71926837270341204"/>
          <c:h val="0.25836668853893263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4141270193338509"/>
          <c:y val="0.17528588338222428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773686739861749E-3"/>
          <c:y val="0.27140085430497657"/>
          <c:w val="0.54908450704225364"/>
          <c:h val="0.3659847666100560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Lbls>
            <c:dLbl>
              <c:idx val="0"/>
              <c:layout>
                <c:manualLayout>
                  <c:x val="8.5494066762781418E-3"/>
                  <c:y val="-0.2008612526375379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68%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408265868174927E-2"/>
                  <c:y val="2.253460964438268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25420446194225721"/>
                  <c:y val="-2.414739173228346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White/Caucasian</c:v>
                </c:pt>
                <c:pt idx="1">
                  <c:v>Black/African-American</c:v>
                </c:pt>
                <c:pt idx="2">
                  <c:v>Other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66.7</c:v>
                </c:pt>
                <c:pt idx="1">
                  <c:v>27.2</c:v>
                </c:pt>
                <c:pt idx="2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8.2159624413145546E-2"/>
          <c:y val="0.66970382378673254"/>
          <c:w val="0.43661971830985913"/>
          <c:h val="0.2116905974988420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119614621343065"/>
          <c:y val="2.7752293577981653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10780359772098"/>
          <c:y val="0.1676421295961858"/>
          <c:w val="0.55833333333333335"/>
          <c:h val="0.3735418307086614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Sex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58%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8469928301645222"/>
                  <c:y val="6.736798381853643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57.7</c:v>
                </c:pt>
                <c:pt idx="1">
                  <c:v>42.3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6769156904167468"/>
          <c:y val="0.51640335280670557"/>
          <c:w val="0.61352965879265087"/>
          <c:h val="0.16903494094488186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299608382285553"/>
          <c:y val="3.8461538461538464E-2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title>
    <c:autoTitleDeleted val="0"/>
    <c:view3D>
      <c:rotX val="3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746031746031744E-2"/>
          <c:y val="0.22782909347869981"/>
          <c:w val="0.95238095238095233"/>
          <c:h val="0.726237633757318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Mean Age = 30.13 years</c:v>
                </c:pt>
              </c:strCache>
            </c:strRef>
          </c:tx>
          <c:dLbls>
            <c:dLbl>
              <c:idx val="0"/>
              <c:layout>
                <c:manualLayout>
                  <c:x val="-0.1657440736574595"/>
                  <c:y val="5.6161922067433881E-2"/>
                </c:manualLayout>
              </c:layout>
              <c:spPr/>
              <c:txPr>
                <a:bodyPr/>
                <a:lstStyle/>
                <a:p>
                  <a:pPr>
                    <a:defRPr sz="16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1670134983127109"/>
                  <c:y val="3.524833434282253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435862183893679"/>
                  <c:y val="0.15742529779931355"/>
                </c:manualLayout>
              </c:layout>
              <c:spPr/>
              <c:txPr>
                <a:bodyPr/>
                <a:lstStyle/>
                <a:p>
                  <a:pPr>
                    <a:defRPr sz="1800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18-24</c:v>
                </c:pt>
                <c:pt idx="1">
                  <c:v>25-34</c:v>
                </c:pt>
                <c:pt idx="2">
                  <c:v>35-44</c:v>
                </c:pt>
                <c:pt idx="3">
                  <c:v>45-55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45.1</c:v>
                </c:pt>
                <c:pt idx="1">
                  <c:v>26.8</c:v>
                </c:pt>
                <c:pt idx="2">
                  <c:v>12.7</c:v>
                </c:pt>
                <c:pt idx="3">
                  <c:v>15.5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74650335374744836"/>
          <c:y val="0.19812537855844942"/>
          <c:w val="0.17677706953297503"/>
          <c:h val="0.6095669291338582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8/25/2015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7446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12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52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802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7934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2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9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8/25/2015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667940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8/25/2015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  <a:endParaRPr lang="en-US" sz="7200" b="1" dirty="0">
                <a:ln w="50800"/>
                <a:solidFill>
                  <a:srgbClr val="800000"/>
                </a:solidFill>
                <a:latin typeface="Cambria" panose="02040503050406030204" pitchFamily="18" charset="0"/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  <a:cs typeface="FrankRuehl" panose="020E0503060101010101" pitchFamily="34" charset="-79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  <a:endPara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  <a:endParaRPr lang="en-US" sz="2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9357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42048" cy="548640"/>
          </a:xfrm>
        </p:spPr>
        <p:txBody>
          <a:bodyPr/>
          <a:lstStyle/>
          <a:p>
            <a:r>
              <a:rPr lang="en-US" sz="3600" dirty="0" smtClean="0"/>
              <a:t>Pittsburgh Cold Study 3, n = 213</a:t>
            </a:r>
            <a:endParaRPr lang="en-US" sz="3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9481432"/>
              </p:ext>
            </p:extLst>
          </p:nvPr>
        </p:nvGraphicFramePr>
        <p:xfrm>
          <a:off x="4114800" y="685800"/>
          <a:ext cx="3657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2175030"/>
              </p:ext>
            </p:extLst>
          </p:nvPr>
        </p:nvGraphicFramePr>
        <p:xfrm>
          <a:off x="152400" y="2667000"/>
          <a:ext cx="54102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18870137"/>
              </p:ext>
            </p:extLst>
          </p:nvPr>
        </p:nvGraphicFramePr>
        <p:xfrm>
          <a:off x="3352800" y="4114800"/>
          <a:ext cx="31242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31133952"/>
              </p:ext>
            </p:extLst>
          </p:nvPr>
        </p:nvGraphicFramePr>
        <p:xfrm>
          <a:off x="-533400" y="914400"/>
          <a:ext cx="48006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19400" y="30480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1% Hispanic/Latino</a:t>
            </a:r>
          </a:p>
          <a:p>
            <a:r>
              <a:rPr lang="en-US" sz="12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% Asian/Pacific Islander</a:t>
            </a:r>
          </a:p>
          <a:p>
            <a:r>
              <a:rPr lang="en-US" sz="1200" dirty="0">
                <a:solidFill>
                  <a:prstClr val="black"/>
                </a:solidFill>
              </a:rPr>
              <a:t>0.5% Native American/</a:t>
            </a:r>
          </a:p>
          <a:p>
            <a:r>
              <a:rPr lang="en-US" sz="1200" dirty="0">
                <a:solidFill>
                  <a:prstClr val="black"/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</a:rPr>
              <a:t>       Eskimo/Aleut</a:t>
            </a:r>
          </a:p>
          <a:p>
            <a:r>
              <a:rPr lang="en-US" sz="1200" dirty="0">
                <a:solidFill>
                  <a:prstClr val="black"/>
                </a:solidFill>
              </a:rPr>
              <a:t>2</a:t>
            </a:r>
            <a:r>
              <a:rPr lang="en-US" sz="1200" dirty="0">
                <a:solidFill>
                  <a:prstClr val="black"/>
                </a:solidFill>
              </a:rPr>
              <a:t>% other</a:t>
            </a: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3733800"/>
            <a:ext cx="2286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61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3, n = 213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3, n = 213</dc:title>
  <dc:creator>denise</dc:creator>
  <cp:lastModifiedBy>denise</cp:lastModifiedBy>
  <cp:revision>2</cp:revision>
  <dcterms:created xsi:type="dcterms:W3CDTF">2015-08-25T19:10:21Z</dcterms:created>
  <dcterms:modified xsi:type="dcterms:W3CDTF">2015-08-25T19:10:49Z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