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Educational Attainment</a:t>
            </a:r>
            <a:endParaRPr lang="en-US" sz="1800" dirty="0"/>
          </a:p>
        </c:rich>
      </c:tx>
      <c:layout>
        <c:manualLayout>
          <c:xMode val="edge"/>
          <c:yMode val="edge"/>
          <c:x val="0.17612724978547761"/>
          <c:y val="5.882352941176470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12849956255467"/>
          <c:y val="0.148293416447944"/>
          <c:w val="0.66757600612423451"/>
          <c:h val="0.4317246281714785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High school or less</c:v>
                </c:pt>
                <c:pt idx="1">
                  <c:v>&lt;2 yrs of college</c:v>
                </c:pt>
                <c:pt idx="2">
                  <c:v>2+ yrs of college + degree</c:v>
                </c:pt>
                <c:pt idx="3">
                  <c:v>Bachelor's or higher degree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</c:v>
                </c:pt>
                <c:pt idx="1">
                  <c:v>32</c:v>
                </c:pt>
                <c:pt idx="2">
                  <c:v>21</c:v>
                </c:pt>
                <c:pt idx="3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20464703630796149"/>
          <c:y val="0.58654062773403326"/>
          <c:w val="0.71926837270341204"/>
          <c:h val="0.2583666885389326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9070839895013122"/>
          <c:y val="0.1687500000000000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16666666666669E-2"/>
          <c:y val="0.26316953740157478"/>
          <c:w val="0.61499999999999999"/>
          <c:h val="0.411041830708661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Race/Ethnicity</c:v>
                </c:pt>
              </c:strCache>
            </c:strRef>
          </c:tx>
          <c:dLbls>
            <c:dLbl>
              <c:idx val="0"/>
              <c:layout>
                <c:manualLayout>
                  <c:x val="-0.15811732283464566"/>
                  <c:y val="-0.158377214566929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68%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5420446194225721"/>
                  <c:y val="-2.41473917322834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White/Caucasian</c:v>
                </c:pt>
                <c:pt idx="1">
                  <c:v>Black/African-American</c:v>
                </c:pt>
                <c:pt idx="2">
                  <c:v>Hispanic or Latino</c:v>
                </c:pt>
                <c:pt idx="3">
                  <c:v>Asian or Pacific Islander</c:v>
                </c:pt>
                <c:pt idx="4">
                  <c:v>Native American, Eskimo, or Aleut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67.7</c:v>
                </c:pt>
                <c:pt idx="1">
                  <c:v>29.6</c:v>
                </c:pt>
                <c:pt idx="2">
                  <c:v>0.6</c:v>
                </c:pt>
                <c:pt idx="3">
                  <c:v>1.2</c:v>
                </c:pt>
                <c:pt idx="4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427690288713911"/>
          <c:y val="0.65593749999999995"/>
          <c:w val="0.83352965879265095"/>
          <c:h val="0.3190349409448818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119614621343065"/>
          <c:y val="2.7752293577981653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10780359772098"/>
          <c:y val="0.1676421295961858"/>
          <c:w val="0.55833333333333335"/>
          <c:h val="0.373541830708661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Sex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48%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469928301645222"/>
                  <c:y val="6.73679838185364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47.6</c:v>
                </c:pt>
                <c:pt idx="1">
                  <c:v>52.4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6769156904167468"/>
          <c:y val="0.51640335280670557"/>
          <c:w val="0.61352965879265087"/>
          <c:h val="0.1690349409448818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299608382285553"/>
          <c:y val="0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083031287755697E-2"/>
          <c:y val="0.19577781142741771"/>
          <c:w val="0.91646835812190142"/>
          <c:h val="0.6877760952957803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 Age = 28.85 years</c:v>
                </c:pt>
              </c:strCache>
            </c:strRef>
          </c:tx>
          <c:dLbls>
            <c:dLbl>
              <c:idx val="0"/>
              <c:layout>
                <c:manualLayout>
                  <c:x val="-0.20013539974169894"/>
                  <c:y val="-8.179739551786796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3194600674915631E-2"/>
                  <c:y val="0.12537452049263073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51.2</c:v>
                </c:pt>
                <c:pt idx="1">
                  <c:v>18.600000000000001</c:v>
                </c:pt>
                <c:pt idx="2">
                  <c:v>18.899999999999999</c:v>
                </c:pt>
                <c:pt idx="3">
                  <c:v>11.4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4650335374744836"/>
          <c:y val="0.19812537855844942"/>
          <c:w val="0.17677706953297503"/>
          <c:h val="0.6095669291338582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8/25/2015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396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1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8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7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25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6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5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99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0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8/25/2015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84506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14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42048" cy="548640"/>
          </a:xfrm>
        </p:spPr>
        <p:txBody>
          <a:bodyPr/>
          <a:lstStyle/>
          <a:p>
            <a:r>
              <a:rPr lang="en-US" sz="3600" dirty="0" smtClean="0"/>
              <a:t>Pittsburgh Cold Study 2, n = 334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60350533"/>
              </p:ext>
            </p:extLst>
          </p:nvPr>
        </p:nvGraphicFramePr>
        <p:xfrm>
          <a:off x="3200400" y="2895600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43514695"/>
              </p:ext>
            </p:extLst>
          </p:nvPr>
        </p:nvGraphicFramePr>
        <p:xfrm>
          <a:off x="228600" y="2286000"/>
          <a:ext cx="3810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64429228"/>
              </p:ext>
            </p:extLst>
          </p:nvPr>
        </p:nvGraphicFramePr>
        <p:xfrm>
          <a:off x="4419600" y="1066800"/>
          <a:ext cx="3124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19081159"/>
              </p:ext>
            </p:extLst>
          </p:nvPr>
        </p:nvGraphicFramePr>
        <p:xfrm>
          <a:off x="-152400" y="914400"/>
          <a:ext cx="48006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3485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Pittsburgh Cold Study 2, n = 334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Pittsburgh Cold Study 2, n = 334</dc:title>
  <dc:creator>denise</dc:creator>
  <cp:lastModifiedBy>denise</cp:lastModifiedBy>
  <cp:revision>2</cp:revision>
  <dcterms:created xsi:type="dcterms:W3CDTF">2015-08-25T19:07:31Z</dcterms:created>
  <dcterms:modified xsi:type="dcterms:W3CDTF">2015-08-25T19:08:12Z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