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96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79B0B3-7CDB-4160-A6A5-EAD32CE962B7}" type="datetimeFigureOut">
              <a:rPr lang="en-US" smtClean="0"/>
              <a:t>8/26/2015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84EBB5-7D03-4113-93CB-FAB1F0AF6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085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FFA80C-2003-4828-8BCD-00BFC1833819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09450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0" y="0"/>
            <a:ext cx="266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pic>
        <p:nvPicPr>
          <p:cNvPr id="32" name="Picture 7" descr="titlepage_2_footer"/>
          <p:cNvPicPr>
            <a:picLocks noChangeAspect="1" noChangeArrowheads="1"/>
          </p:cNvPicPr>
          <p:nvPr userDrawn="1"/>
        </p:nvPicPr>
        <p:blipFill>
          <a:blip r:embed="rId3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700"/>
                    </a14:imgEffect>
                    <a14:imgEffect>
                      <a14:saturation sat="14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69025"/>
            <a:ext cx="9145588" cy="68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 userDrawn="1"/>
        </p:nvSpPr>
        <p:spPr>
          <a:xfrm>
            <a:off x="685800" y="457200"/>
            <a:ext cx="8001000" cy="5791200"/>
          </a:xfrm>
          <a:prstGeom prst="rect">
            <a:avLst/>
          </a:prstGeom>
          <a:solidFill>
            <a:schemeClr val="bg2"/>
          </a:solidFill>
          <a:ln w="50800" cmpd="thickThin">
            <a:solidFill>
              <a:schemeClr val="bg1"/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2819400" y="19812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2819400" y="4953000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>
                <a:solidFill>
                  <a:srgbClr val="A20000"/>
                </a:solidFill>
              </a:rPr>
              <a:pPr/>
              <a:t>8/26/2015</a:t>
            </a:fld>
            <a:endParaRPr dirty="0">
              <a:solidFill>
                <a:srgbClr val="A20000"/>
              </a:solidFill>
            </a:endParaRPr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chemeClr val="tx2"/>
                </a:solidFill>
              </a:defRPr>
            </a:lvl1pPr>
            <a:extLst/>
          </a:lstStyle>
          <a:p>
            <a:endParaRPr>
              <a:solidFill>
                <a:srgbClr val="A20000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>
                <a:solidFill>
                  <a:srgbClr val="A20000"/>
                </a:solidFill>
              </a:rPr>
              <a:pPr/>
              <a:t>‹#›</a:t>
            </a:fld>
            <a:endParaRPr dirty="0">
              <a:solidFill>
                <a:srgbClr val="A20000"/>
              </a:solidFill>
            </a:endParaRPr>
          </a:p>
        </p:txBody>
      </p:sp>
      <p:grpSp>
        <p:nvGrpSpPr>
          <p:cNvPr id="19" name="Group 18"/>
          <p:cNvGrpSpPr/>
          <p:nvPr userDrawn="1"/>
        </p:nvGrpSpPr>
        <p:grpSpPr>
          <a:xfrm>
            <a:off x="152400" y="533400"/>
            <a:ext cx="2133600" cy="2132338"/>
            <a:chOff x="2743200" y="3790950"/>
            <a:chExt cx="2133600" cy="2132338"/>
          </a:xfrm>
        </p:grpSpPr>
        <p:sp>
          <p:nvSpPr>
            <p:cNvPr id="20" name="Rectangle 19"/>
            <p:cNvSpPr/>
            <p:nvPr/>
          </p:nvSpPr>
          <p:spPr>
            <a:xfrm rot="8103312">
              <a:off x="3234695" y="4314675"/>
              <a:ext cx="1150608" cy="1152826"/>
            </a:xfrm>
            <a:prstGeom prst="rect">
              <a:avLst/>
            </a:prstGeom>
            <a:solidFill>
              <a:srgbClr val="A5BAC1"/>
            </a:solidFill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200400" y="3790950"/>
              <a:ext cx="3810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algn="ctr"/>
              <a:r>
                <a:rPr lang="en-US" sz="7200" b="1" dirty="0">
                  <a:ln w="50800"/>
                  <a:solidFill>
                    <a:srgbClr val="800000"/>
                  </a:solidFill>
                  <a:latin typeface="Cambria" panose="02040503050406030204" pitchFamily="18" charset="0"/>
                </a:rPr>
                <a:t>C</a:t>
              </a:r>
            </a:p>
          </p:txBody>
        </p:sp>
        <p:grpSp>
          <p:nvGrpSpPr>
            <p:cNvPr id="22" name="Group 21"/>
            <p:cNvGrpSpPr/>
            <p:nvPr/>
          </p:nvGrpSpPr>
          <p:grpSpPr>
            <a:xfrm>
              <a:off x="2743200" y="4038600"/>
              <a:ext cx="2133600" cy="1884688"/>
              <a:chOff x="2743200" y="3995928"/>
              <a:chExt cx="2133600" cy="1884688"/>
            </a:xfrm>
          </p:grpSpPr>
          <p:sp>
            <p:nvSpPr>
              <p:cNvPr id="23" name="Rectangle 22"/>
              <p:cNvSpPr/>
              <p:nvPr/>
            </p:nvSpPr>
            <p:spPr>
              <a:xfrm>
                <a:off x="2743200" y="3995928"/>
                <a:ext cx="2133600" cy="1719072"/>
              </a:xfrm>
              <a:prstGeom prst="rect">
                <a:avLst/>
              </a:prstGeom>
              <a:noFill/>
              <a:ln>
                <a:noFill/>
              </a:ln>
              <a:scene3d>
                <a:camera prst="orthographicFront"/>
                <a:lightRig rig="balanced" dir="t">
                  <a:rot lat="0" lon="0" rev="2100000"/>
                </a:lightRig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003">
                <a:schemeClr val="l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algn="ctr"/>
                <a:endParaRPr lang="en-US" sz="6000" b="1" dirty="0">
                  <a:ln w="50800"/>
                  <a:solidFill>
                    <a:srgbClr val="800000"/>
                  </a:solidFill>
                  <a:latin typeface="Cambria" panose="02040503050406030204" pitchFamily="18" charset="0"/>
                </a:endParaRPr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3486150" y="4171950"/>
                <a:ext cx="1123950" cy="4001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algn="ctr"/>
                <a:r>
                  <a:rPr lang="en-US" sz="2000" b="1" dirty="0">
                    <a:ln w="50800"/>
                    <a:solidFill>
                      <a:srgbClr val="800000"/>
                    </a:solidFill>
                    <a:latin typeface="Cambria" panose="02040503050406030204" pitchFamily="18" charset="0"/>
                    <a:cs typeface="FrankRuehl" panose="020E0503060101010101" pitchFamily="34" charset="-79"/>
                  </a:rPr>
                  <a:t>ommon</a:t>
                </a:r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3695700" y="4284881"/>
                <a:ext cx="381000" cy="120032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algn="ctr"/>
                <a:r>
                  <a:rPr lang="en-US" sz="7200" b="1" dirty="0">
                    <a:ln w="50800"/>
                    <a:solidFill>
                      <a:srgbClr val="800000"/>
                    </a:solidFill>
                    <a:latin typeface="Cambria" panose="02040503050406030204" pitchFamily="18" charset="0"/>
                  </a:rPr>
                  <a:t>C</a:t>
                </a: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3200400" y="4680287"/>
                <a:ext cx="381000" cy="120032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algn="ctr"/>
                <a:r>
                  <a:rPr lang="en-US" sz="7200" b="1" dirty="0">
                    <a:ln w="50800"/>
                    <a:solidFill>
                      <a:srgbClr val="800000"/>
                    </a:solidFill>
                    <a:latin typeface="Cambria" panose="02040503050406030204" pitchFamily="18" charset="0"/>
                  </a:rPr>
                  <a:t>P</a:t>
                </a:r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3810000" y="4705350"/>
                <a:ext cx="990600" cy="4001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algn="ctr"/>
                <a:r>
                  <a:rPr lang="en-US" sz="2000" b="1" dirty="0">
                    <a:ln w="50800"/>
                    <a:solidFill>
                      <a:srgbClr val="800000"/>
                    </a:solidFill>
                    <a:latin typeface="Cambria" panose="02040503050406030204" pitchFamily="18" charset="0"/>
                  </a:rPr>
                  <a:t>old</a:t>
                </a:r>
                <a:endParaRPr lang="en-US" b="1" dirty="0">
                  <a:ln w="50800"/>
                  <a:solidFill>
                    <a:srgbClr val="800000"/>
                  </a:solidFill>
                  <a:latin typeface="Cambria" panose="02040503050406030204" pitchFamily="18" charset="0"/>
                </a:endParaRP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3505200" y="5221843"/>
                <a:ext cx="914400" cy="4001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algn="ctr"/>
                <a:r>
                  <a:rPr lang="en-US" sz="2000" b="1" dirty="0">
                    <a:ln w="50800"/>
                    <a:solidFill>
                      <a:srgbClr val="800000"/>
                    </a:solidFill>
                    <a:latin typeface="Cambria" panose="02040503050406030204" pitchFamily="18" charset="0"/>
                  </a:rPr>
                  <a:t>roject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377213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>
                <a:solidFill>
                  <a:srgbClr val="A20000"/>
                </a:solidFill>
              </a:rPr>
              <a:pPr/>
              <a:t>8/26/2015</a:t>
            </a:fld>
            <a:endParaRPr lang="en-US">
              <a:solidFill>
                <a:srgbClr val="A2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A2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srgbClr val="A20000"/>
                </a:solidFill>
              </a:rPr>
              <a:pPr/>
              <a:t>‹#›</a:t>
            </a:fld>
            <a:endParaRPr lang="en-US">
              <a:solidFill>
                <a:srgbClr val="A2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6134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>
                <a:solidFill>
                  <a:srgbClr val="A20000"/>
                </a:solidFill>
              </a:rPr>
              <a:pPr/>
              <a:t>8/26/2015</a:t>
            </a:fld>
            <a:endParaRPr lang="en-US">
              <a:solidFill>
                <a:srgbClr val="A2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>
              <a:solidFill>
                <a:srgbClr val="A2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>
                <a:solidFill>
                  <a:srgbClr val="A20000"/>
                </a:solidFill>
              </a:rPr>
              <a:pPr/>
              <a:t>‹#›</a:t>
            </a:fld>
            <a:endParaRPr lang="en-US">
              <a:solidFill>
                <a:srgbClr val="A2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5376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>
                <a:solidFill>
                  <a:srgbClr val="A20000"/>
                </a:solidFill>
              </a:rPr>
              <a:pPr/>
              <a:t>8/26/2015</a:t>
            </a:fld>
            <a:endParaRPr lang="en-US">
              <a:solidFill>
                <a:srgbClr val="A2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A2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srgbClr val="A20000"/>
                </a:solidFill>
              </a:rPr>
              <a:pPr/>
              <a:t>‹#›</a:t>
            </a:fld>
            <a:endParaRPr lang="en-US">
              <a:solidFill>
                <a:srgbClr val="A2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5405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66800" y="2821837"/>
            <a:ext cx="6255488" cy="1362075"/>
          </a:xfrm>
        </p:spPr>
        <p:txBody>
          <a:bodyPr tIns="0" anchor="t"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algn="r">
              <a:buNone/>
              <a:defRPr sz="4200" b="1" cap="none"/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>
                <a:solidFill>
                  <a:srgbClr val="A20000"/>
                </a:solidFill>
              </a:rPr>
              <a:pPr/>
              <a:t>8/26/2015</a:t>
            </a:fld>
            <a:endParaRPr lang="en-US">
              <a:solidFill>
                <a:srgbClr val="A2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>
              <a:solidFill>
                <a:srgbClr val="A2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srgbClr val="A20000"/>
                </a:solidFill>
              </a:rPr>
              <a:pPr/>
              <a:t>‹#›</a:t>
            </a:fld>
            <a:endParaRPr lang="en-US">
              <a:solidFill>
                <a:srgbClr val="A2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83473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>
                <a:solidFill>
                  <a:srgbClr val="A20000"/>
                </a:solidFill>
              </a:rPr>
              <a:pPr/>
              <a:t>8/26/2015</a:t>
            </a:fld>
            <a:endParaRPr lang="en-US">
              <a:solidFill>
                <a:srgbClr val="A2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A2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srgbClr val="A20000"/>
                </a:solidFill>
              </a:rPr>
              <a:pPr/>
              <a:t>‹#›</a:t>
            </a:fld>
            <a:endParaRPr lang="en-US">
              <a:solidFill>
                <a:srgbClr val="A2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1564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>
                <a:solidFill>
                  <a:srgbClr val="A20000"/>
                </a:solidFill>
              </a:rPr>
              <a:pPr/>
              <a:t>8/26/2015</a:t>
            </a:fld>
            <a:endParaRPr lang="en-US">
              <a:solidFill>
                <a:srgbClr val="A2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A2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srgbClr val="A20000"/>
                </a:solidFill>
              </a:rPr>
              <a:pPr/>
              <a:t>‹#›</a:t>
            </a:fld>
            <a:endParaRPr lang="en-US">
              <a:solidFill>
                <a:srgbClr val="A2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9880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>
                <a:solidFill>
                  <a:srgbClr val="A20000"/>
                </a:solidFill>
              </a:rPr>
              <a:pPr/>
              <a:t>8/26/2015</a:t>
            </a:fld>
            <a:endParaRPr lang="en-US">
              <a:solidFill>
                <a:srgbClr val="A2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A2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srgbClr val="A20000"/>
                </a:solidFill>
              </a:rPr>
              <a:pPr/>
              <a:t>‹#›</a:t>
            </a:fld>
            <a:endParaRPr lang="en-US">
              <a:solidFill>
                <a:srgbClr val="A2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9514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>
                <a:solidFill>
                  <a:srgbClr val="A20000"/>
                </a:solidFill>
              </a:rPr>
              <a:pPr/>
              <a:t>8/26/2015</a:t>
            </a:fld>
            <a:endParaRPr lang="en-US">
              <a:solidFill>
                <a:srgbClr val="A2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>
              <a:solidFill>
                <a:srgbClr val="A2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srgbClr val="A20000"/>
                </a:solidFill>
              </a:rPr>
              <a:pPr/>
              <a:t>‹#›</a:t>
            </a:fld>
            <a:endParaRPr lang="en-US">
              <a:solidFill>
                <a:srgbClr val="A2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13557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>
                <a:solidFill>
                  <a:srgbClr val="A20000"/>
                </a:solidFill>
              </a:rPr>
              <a:pPr/>
              <a:t>8/26/2015</a:t>
            </a:fld>
            <a:endParaRPr lang="en-US">
              <a:solidFill>
                <a:srgbClr val="A2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A2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srgbClr val="A20000"/>
                </a:solidFill>
              </a:rPr>
              <a:pPr/>
              <a:t>‹#›</a:t>
            </a:fld>
            <a:endParaRPr lang="en-US">
              <a:solidFill>
                <a:srgbClr val="A2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5447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>
                <a:solidFill>
                  <a:srgbClr val="F5F1E7"/>
                </a:solidFill>
              </a:rPr>
              <a:pPr/>
              <a:t>8/26/2015</a:t>
            </a:fld>
            <a:endParaRPr lang="en-US">
              <a:solidFill>
                <a:srgbClr val="F5F1E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F5F1E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srgbClr val="F5F1E7"/>
                </a:solidFill>
              </a:rPr>
              <a:pPr/>
              <a:t>‹#›</a:t>
            </a:fld>
            <a:endParaRPr lang="en-US">
              <a:solidFill>
                <a:srgbClr val="F5F1E7"/>
              </a:solidFill>
            </a:endParaRPr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6897239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gi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microsoft.com/office/2007/relationships/hdphoto" Target="../media/hdphoto1.wdp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7239000" y="0"/>
            <a:ext cx="19050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21" name="Picture 7" descr="titlepage_2_footer"/>
          <p:cNvPicPr>
            <a:picLocks noChangeAspect="1" noChangeArrowheads="1"/>
          </p:cNvPicPr>
          <p:nvPr userDrawn="1"/>
        </p:nvPicPr>
        <p:blipFill>
          <a:blip r:embed="rId14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colorTemperature colorTemp="4700"/>
                    </a14:imgEffect>
                    <a14:imgEffect>
                      <a14:saturation sat="14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69025"/>
            <a:ext cx="9145588" cy="68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 userDrawn="1"/>
        </p:nvSpPr>
        <p:spPr>
          <a:xfrm>
            <a:off x="381000" y="228600"/>
            <a:ext cx="7391400" cy="6019800"/>
          </a:xfrm>
          <a:prstGeom prst="rect">
            <a:avLst/>
          </a:prstGeom>
          <a:solidFill>
            <a:schemeClr val="bg2"/>
          </a:solidFill>
          <a:ln w="50800" cmpd="thickThin">
            <a:solidFill>
              <a:schemeClr val="bg1"/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>
                <a:solidFill>
                  <a:srgbClr val="A20000"/>
                </a:solidFill>
              </a:rPr>
              <a:pPr/>
              <a:t>8/26/2015</a:t>
            </a:fld>
            <a:endParaRPr lang="en-US">
              <a:solidFill>
                <a:srgbClr val="A2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>
              <a:solidFill>
                <a:srgbClr val="A20000"/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>
                <a:solidFill>
                  <a:srgbClr val="A20000"/>
                </a:solidFill>
              </a:rPr>
              <a:pPr/>
              <a:t>‹#›</a:t>
            </a:fld>
            <a:endParaRPr lang="en-US">
              <a:solidFill>
                <a:srgbClr val="A20000"/>
              </a:solidFill>
            </a:endParaRPr>
          </a:p>
        </p:txBody>
      </p:sp>
      <p:grpSp>
        <p:nvGrpSpPr>
          <p:cNvPr id="10" name="Group 9"/>
          <p:cNvGrpSpPr/>
          <p:nvPr userDrawn="1"/>
        </p:nvGrpSpPr>
        <p:grpSpPr>
          <a:xfrm>
            <a:off x="6629400" y="4114800"/>
            <a:ext cx="2133600" cy="2132338"/>
            <a:chOff x="2743200" y="3790950"/>
            <a:chExt cx="2133600" cy="2132338"/>
          </a:xfrm>
        </p:grpSpPr>
        <p:sp>
          <p:nvSpPr>
            <p:cNvPr id="11" name="Rectangle 10"/>
            <p:cNvSpPr/>
            <p:nvPr/>
          </p:nvSpPr>
          <p:spPr>
            <a:xfrm rot="8103312">
              <a:off x="3234695" y="4314675"/>
              <a:ext cx="1150608" cy="1152826"/>
            </a:xfrm>
            <a:prstGeom prst="rect">
              <a:avLst/>
            </a:prstGeom>
            <a:solidFill>
              <a:srgbClr val="A5BAC1"/>
            </a:solidFill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200400" y="3790950"/>
              <a:ext cx="3810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algn="ctr"/>
              <a:r>
                <a:rPr lang="en-US" sz="7200" b="1" dirty="0">
                  <a:ln w="50800"/>
                  <a:solidFill>
                    <a:srgbClr val="800000"/>
                  </a:solidFill>
                  <a:latin typeface="Cambria" panose="02040503050406030204" pitchFamily="18" charset="0"/>
                </a:rPr>
                <a:t>C</a:t>
              </a:r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2743200" y="4038600"/>
              <a:ext cx="2133600" cy="1884688"/>
              <a:chOff x="2743200" y="3995928"/>
              <a:chExt cx="2133600" cy="1884688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2743200" y="3995928"/>
                <a:ext cx="2133600" cy="1719072"/>
              </a:xfrm>
              <a:prstGeom prst="rect">
                <a:avLst/>
              </a:prstGeom>
              <a:noFill/>
              <a:ln>
                <a:noFill/>
              </a:ln>
              <a:scene3d>
                <a:camera prst="orthographicFront"/>
                <a:lightRig rig="balanced" dir="t">
                  <a:rot lat="0" lon="0" rev="2100000"/>
                </a:lightRig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003">
                <a:schemeClr val="l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algn="ctr"/>
                <a:endParaRPr lang="en-US" sz="6000" b="1" dirty="0">
                  <a:ln w="50800"/>
                  <a:solidFill>
                    <a:srgbClr val="800000"/>
                  </a:solidFill>
                  <a:latin typeface="Cambria" panose="02040503050406030204" pitchFamily="18" charset="0"/>
                </a:endParaRP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3486150" y="4171950"/>
                <a:ext cx="1123950" cy="4001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algn="ctr"/>
                <a:r>
                  <a:rPr lang="en-US" sz="2000" b="1" dirty="0">
                    <a:ln w="50800"/>
                    <a:solidFill>
                      <a:srgbClr val="800000"/>
                    </a:solidFill>
                    <a:latin typeface="Cambria" panose="02040503050406030204" pitchFamily="18" charset="0"/>
                    <a:cs typeface="FrankRuehl" panose="020E0503060101010101" pitchFamily="34" charset="-79"/>
                  </a:rPr>
                  <a:t>ommon</a:t>
                </a: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3695700" y="4284881"/>
                <a:ext cx="381000" cy="120032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algn="ctr"/>
                <a:r>
                  <a:rPr lang="en-US" sz="7200" b="1" dirty="0">
                    <a:ln w="50800"/>
                    <a:solidFill>
                      <a:srgbClr val="800000"/>
                    </a:solidFill>
                    <a:latin typeface="Cambria" panose="02040503050406030204" pitchFamily="18" charset="0"/>
                  </a:rPr>
                  <a:t>C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3200400" y="4680287"/>
                <a:ext cx="381000" cy="120032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algn="ctr"/>
                <a:r>
                  <a:rPr lang="en-US" sz="7200" b="1" dirty="0">
                    <a:ln w="50800"/>
                    <a:solidFill>
                      <a:srgbClr val="800000"/>
                    </a:solidFill>
                    <a:latin typeface="Cambria" panose="02040503050406030204" pitchFamily="18" charset="0"/>
                  </a:rPr>
                  <a:t>P</a:t>
                </a: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3810000" y="4705350"/>
                <a:ext cx="990600" cy="4001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algn="ctr"/>
                <a:r>
                  <a:rPr lang="en-US" sz="2000" b="1" dirty="0">
                    <a:ln w="50800"/>
                    <a:solidFill>
                      <a:srgbClr val="800000"/>
                    </a:solidFill>
                    <a:latin typeface="Cambria" panose="02040503050406030204" pitchFamily="18" charset="0"/>
                  </a:rPr>
                  <a:t>old</a:t>
                </a:r>
                <a:endParaRPr lang="en-US" b="1" dirty="0">
                  <a:ln w="50800"/>
                  <a:solidFill>
                    <a:srgbClr val="800000"/>
                  </a:solidFill>
                  <a:latin typeface="Cambria" panose="02040503050406030204" pitchFamily="18" charset="0"/>
                </a:endParaRP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3505200" y="5221843"/>
                <a:ext cx="914400" cy="4001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algn="ctr"/>
                <a:r>
                  <a:rPr lang="en-US" sz="2000" b="1" dirty="0">
                    <a:ln w="50800"/>
                    <a:solidFill>
                      <a:srgbClr val="800000"/>
                    </a:solidFill>
                    <a:latin typeface="Cambria" panose="02040503050406030204" pitchFamily="18" charset="0"/>
                  </a:rPr>
                  <a:t>roject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91103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b="1" kern="1200" cap="none" baseline="0">
          <a:ln w="500">
            <a:solidFill>
              <a:schemeClr val="tx2"/>
            </a:solidFill>
          </a:ln>
          <a:solidFill>
            <a:schemeClr val="tx2"/>
          </a:solidFill>
          <a:effectLst/>
          <a:latin typeface="Cambria" panose="02040503050406030204" pitchFamily="18" charset="0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Tx/>
        <a:buBlip>
          <a:blip r:embed="rId16"/>
        </a:buBlip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267200"/>
            <a:ext cx="7242048" cy="1143000"/>
          </a:xfrm>
        </p:spPr>
        <p:txBody>
          <a:bodyPr/>
          <a:lstStyle/>
          <a:p>
            <a:r>
              <a:rPr lang="en-US" sz="3200" dirty="0" smtClean="0"/>
              <a:t>Pittsburgh Cold Study 3</a:t>
            </a:r>
            <a:br>
              <a:rPr lang="en-US" sz="3200" dirty="0" smtClean="0"/>
            </a:br>
            <a:r>
              <a:rPr lang="en-US" sz="3200" dirty="0" smtClean="0"/>
              <a:t>Viral Challenge Trial Timeline</a:t>
            </a:r>
            <a:endParaRPr lang="en-US" sz="32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3301631"/>
              </p:ext>
            </p:extLst>
          </p:nvPr>
        </p:nvGraphicFramePr>
        <p:xfrm>
          <a:off x="685800" y="445516"/>
          <a:ext cx="6766561" cy="3924046"/>
        </p:xfrm>
        <a:graphic>
          <a:graphicData uri="http://schemas.openxmlformats.org/drawingml/2006/table">
            <a:tbl>
              <a:tblPr firstRow="1" firstCol="1" bandRow="1"/>
              <a:tblGrid>
                <a:gridCol w="1075645"/>
                <a:gridCol w="312688"/>
                <a:gridCol w="312688"/>
                <a:gridCol w="312688"/>
                <a:gridCol w="1063138"/>
                <a:gridCol w="1063138"/>
                <a:gridCol w="296010"/>
                <a:gridCol w="1017277"/>
                <a:gridCol w="1313289"/>
              </a:tblGrid>
              <a:tr h="274320">
                <a:tc gridSpan="9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FFFFFF"/>
                          </a:solidFill>
                          <a:effectLst>
                            <a:outerShdw blurRad="50800" dist="38100" dir="8100000" algn="tr">
                              <a:srgbClr val="000000">
                                <a:alpha val="40000"/>
                              </a:srgbClr>
                            </a:outerShdw>
                          </a:effectLst>
                          <a:latin typeface="Arial"/>
                          <a:ea typeface="Calibri"/>
                          <a:cs typeface="Times New Roman"/>
                        </a:rPr>
                        <a:t>SCHEDULE FOR QUARANTINE DAY 0 (BASELINE MEASURES)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5F9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5448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US" sz="900" u="sng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4:00-6:00 pm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Orientation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Questionnaires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Temperature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Blood pressure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Hair sample #2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DINNER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SLEEP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BREAKFAST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900" u="sng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8:00-9:30 am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0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Urine sample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0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Pregnancy test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0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Physical exam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0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Blood draw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0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Temperature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0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Blood pressure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0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Nasal wash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0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Spirometry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US" sz="900" u="sng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10:00 am-noon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Questionnaires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LUNCH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US" sz="900" u="sng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1:00-4:00 pm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Nasal clearance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Blood pressure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ENT exam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URI symptoms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Questionnaires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US" sz="900" u="sng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5:00 pm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Collect tissues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Daily Diary: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17475" marR="0" lvl="0" indent="-117475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9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Affect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17475" marR="0" lvl="0" indent="-117475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9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Health practices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C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INOCULATE VIRUS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4320">
                <a:tc gridSpan="9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Saliva samples were collected at 5:00 pm, 10:00 pm, wake-up, wake-up+1 hour, 10:00 am, 11:55 am, 1:00 pm, and 3:00 pm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4320">
                <a:tc gridSpan="9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FFFFFF"/>
                          </a:solidFill>
                          <a:effectLst>
                            <a:outerShdw blurRad="50800" dist="38100" dir="8100000" algn="tr">
                              <a:srgbClr val="000000">
                                <a:alpha val="40000"/>
                              </a:srgbClr>
                            </a:outerShdw>
                          </a:effectLst>
                          <a:latin typeface="Arial"/>
                          <a:ea typeface="Calibri"/>
                          <a:cs typeface="Times New Roman"/>
                        </a:rPr>
                        <a:t>SCHEDULE FOR QUARANTINE DAYS 1 TO 5 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5F9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200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US" sz="900" u="sng">
                          <a:effectLst/>
                          <a:latin typeface="Arial"/>
                          <a:ea typeface="Calibri"/>
                          <a:cs typeface="Times New Roman"/>
                        </a:rPr>
                        <a:t>5:30-6:30 pm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Calibri"/>
                          <a:cs typeface="Times New Roman"/>
                        </a:rPr>
                        <a:t>Temperature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Calibri"/>
                          <a:cs typeface="Times New Roman"/>
                        </a:rPr>
                        <a:t>Blood pressure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Calibri"/>
                          <a:cs typeface="Times New Roman"/>
                        </a:rPr>
                        <a:t>DINNER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Calibri"/>
                          <a:cs typeface="Times New Roman"/>
                        </a:rPr>
                        <a:t>SLEEP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Calibri"/>
                          <a:cs typeface="Times New Roman"/>
                        </a:rPr>
                        <a:t>BREAKFAST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US" sz="900" u="sng">
                          <a:effectLst/>
                          <a:latin typeface="Arial"/>
                          <a:ea typeface="Calibri"/>
                          <a:cs typeface="Times New Roman"/>
                        </a:rPr>
                        <a:t>8:00-9:30 am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Calibri"/>
                          <a:cs typeface="Times New Roman"/>
                        </a:rPr>
                        <a:t>Physical exam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Calibri"/>
                          <a:cs typeface="Times New Roman"/>
                        </a:rPr>
                        <a:t>Temperature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Calibri"/>
                          <a:cs typeface="Times New Roman"/>
                        </a:rPr>
                        <a:t>Blood pressure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Calibri"/>
                          <a:cs typeface="Times New Roman"/>
                        </a:rPr>
                        <a:t>Nasal wash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LUNCH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US" sz="900" u="sng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1:00-4:00 pm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Nasal clearance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Blood pressure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ENT exam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URI symptoms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900" u="sng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5:00 pm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Collect tissues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Daily Diary: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17475" marR="0" lvl="0" indent="-117475"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9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Affect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17475" marR="0" lvl="0" indent="-117475"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9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Health practices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900" i="1" u="sng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Day 5 Only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Hair sample #3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Exit physical </a:t>
                      </a:r>
                      <a:r>
                        <a:rPr lang="en-US" sz="9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exam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0228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CCP Theme">
      <a:dk1>
        <a:sysClr val="windowText" lastClr="000000"/>
      </a:dk1>
      <a:lt1>
        <a:sysClr val="window" lastClr="FFFFFF"/>
      </a:lt1>
      <a:dk2>
        <a:srgbClr val="A20000"/>
      </a:dk2>
      <a:lt2>
        <a:srgbClr val="F5F1E7"/>
      </a:lt2>
      <a:accent1>
        <a:srgbClr val="1F497D"/>
      </a:accent1>
      <a:accent2>
        <a:srgbClr val="B8CCE4"/>
      </a:accent2>
      <a:accent3>
        <a:srgbClr val="E36C09"/>
      </a:accent3>
      <a:accent4>
        <a:srgbClr val="595959"/>
      </a:accent4>
      <a:accent5>
        <a:srgbClr val="A5BAC1"/>
      </a:accent5>
      <a:accent6>
        <a:srgbClr val="F5F1E7"/>
      </a:accent6>
      <a:hlink>
        <a:srgbClr val="0000FF"/>
      </a:hlink>
      <a:folHlink>
        <a:srgbClr val="800080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154</Words>
  <Application>Microsoft Office PowerPoint</Application>
  <PresentationFormat>On-screen Show (4:3)</PresentationFormat>
  <Paragraphs>65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Opulent</vt:lpstr>
      <vt:lpstr>Pittsburgh Cold Study 3 Viral Challenge Trial Timeline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Pittsburgh Cold Study 3 Viral Challenge Trial Timeline</dc:title>
  <dc:creator>denise</dc:creator>
  <cp:lastModifiedBy>Chloe</cp:lastModifiedBy>
  <cp:revision>2</cp:revision>
  <dcterms:created xsi:type="dcterms:W3CDTF">2015-08-24T14:20:25Z</dcterms:created>
  <dcterms:modified xsi:type="dcterms:W3CDTF">2015-08-26T14:07:50Z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